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6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2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9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8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D988-8BD6-414B-BEFF-E582C9809150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7F6C-0F99-477D-9E10-FBDCF2BEA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2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SPU\Pictures\rostehnadzor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0423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733256"/>
            <a:ext cx="8568952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Средне-Поволжское управление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SPU\Pictures\1603847666_56-p-golubie-foni-dlya-prezentatsii-powerpoint-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sz="3200" b="1" dirty="0"/>
              <a:t>Актуальные вопросы </a:t>
            </a:r>
            <a:r>
              <a:rPr lang="ru-RU" sz="3200" b="1" dirty="0" smtClean="0"/>
              <a:t>в </a:t>
            </a:r>
            <a:r>
              <a:rPr lang="ru-RU" sz="3200" b="1" dirty="0"/>
              <a:t>области предоставления государственной услуги по вводу в эксплуатацию лифтов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2022 и 2023 годах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81128"/>
            <a:ext cx="5256584" cy="1728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Начальник  Самарского регионального отдела котлонадзора и надзора за подъемными сооружениями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Горбунов С.Н.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-SPU\Pictures\1603847666_56-p-golubie-foni-dlya-prezentatsii-powerpoint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56" y="40466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Средне-Поволжское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предоставляет государственную услугу по вводу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252" y="2132856"/>
            <a:ext cx="8856984" cy="4248472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вводу в эксплуатацию объектов осуществляется на основании следующих нормативных документов: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 по предоставлению Федеральной службой по экологическому, технологическому и атомному надзору государственной услуги по вводу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после осуществления их монтажа в связи с заменой или модернизации, утвержденный приказом Федеральной службы по экологическому, технологическому и атомному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надзору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27 ноября 2019 года № 454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 организации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утвержденных постановлением Правительства Российской Федерации от 24 июня 2017 г. №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14 августа 2017 г. № 309 Об утверждении форм документов, необходимых для реализации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SPU\Pictures\1603847666_56-p-golubie-foni-dlya-prezentatsii-powerpoint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640960" cy="5976663"/>
          </a:xfrm>
        </p:spPr>
        <p:txBody>
          <a:bodyPr>
            <a:normAutofit fontScale="9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/>
              <a:t>Сроки предоставления государственной услуги.</a:t>
            </a:r>
            <a:br>
              <a:rPr lang="ru-RU" sz="2400" b="1" dirty="0" smtClean="0"/>
            </a:br>
            <a:r>
              <a:rPr lang="ru-RU" sz="2400" b="1" dirty="0" smtClean="0"/>
              <a:t>-   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Проведение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контрольного осмотра объекта, оформление решения </a:t>
            </a:r>
            <a:br>
              <a:rPr lang="ru-RU" sz="2200" dirty="0">
                <a:latin typeface="Times New Roman"/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о вводе объекта в эксплуатацию актом ввода объекта в эксплуатацию </a:t>
            </a:r>
            <a:br>
              <a:rPr lang="ru-RU" sz="2200" dirty="0">
                <a:latin typeface="Times New Roman"/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(с направлением одного экземпляра акта заявителю) осуществляются в срок, не превышающий 15 рабочих дней со дня регистрации поступившего </a:t>
            </a:r>
            <a:br>
              <a:rPr lang="ru-RU" sz="2200" dirty="0">
                <a:latin typeface="Times New Roman"/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Calibri"/>
                <a:cs typeface="Times New Roman"/>
              </a:rPr>
              <a:t>от заявителя уведомления о вводе объекта в эксплуатацию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22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       </a:t>
            </a:r>
            <a:r>
              <a:rPr lang="ru-RU" sz="2200" dirty="0" smtClean="0">
                <a:latin typeface="Times New Roman"/>
                <a:ea typeface="Calibri"/>
              </a:rPr>
              <a:t>В </a:t>
            </a:r>
            <a:r>
              <a:rPr lang="ru-RU" sz="2200" dirty="0">
                <a:latin typeface="Times New Roman"/>
                <a:ea typeface="Calibri"/>
              </a:rPr>
              <a:t>случае оформления по итогам проведенного контрольного осмотра объекта акта контрольного осмотра, содержащего заключение </a:t>
            </a:r>
            <a:br>
              <a:rPr lang="ru-RU" sz="2200" dirty="0">
                <a:latin typeface="Times New Roman"/>
                <a:ea typeface="Calibri"/>
              </a:rPr>
            </a:br>
            <a:r>
              <a:rPr lang="ru-RU" sz="2200" dirty="0">
                <a:latin typeface="Times New Roman"/>
                <a:ea typeface="Calibri"/>
              </a:rPr>
              <a:t>о невозможности ввода объекта в эксплуатацию, после устранения выявленных нарушений контрольный осмотр объекта проводится </a:t>
            </a:r>
            <a:br>
              <a:rPr lang="ru-RU" sz="2200" dirty="0">
                <a:latin typeface="Times New Roman"/>
                <a:ea typeface="Calibri"/>
              </a:rPr>
            </a:br>
            <a:r>
              <a:rPr lang="ru-RU" sz="2200" dirty="0">
                <a:latin typeface="Times New Roman"/>
                <a:ea typeface="Calibri"/>
              </a:rPr>
              <a:t>на основании повторно направленного в территориальный орган </a:t>
            </a:r>
            <a:r>
              <a:rPr lang="ru-RU" sz="2200" dirty="0" err="1">
                <a:latin typeface="Times New Roman"/>
                <a:ea typeface="Calibri"/>
              </a:rPr>
              <a:t>Ростехнадзора</a:t>
            </a:r>
            <a:r>
              <a:rPr lang="ru-RU" sz="2200" dirty="0">
                <a:latin typeface="Times New Roman"/>
                <a:ea typeface="Calibri"/>
              </a:rPr>
              <a:t> уведомления о вводе объекта в эксплуатацию в соответствии </a:t>
            </a:r>
            <a:br>
              <a:rPr lang="ru-RU" sz="2200" dirty="0">
                <a:latin typeface="Times New Roman"/>
                <a:ea typeface="Calibri"/>
              </a:rPr>
            </a:br>
            <a:r>
              <a:rPr lang="ru-RU" sz="2200" dirty="0">
                <a:latin typeface="Times New Roman"/>
                <a:ea typeface="Calibri"/>
              </a:rPr>
              <a:t>с требованиями Регламента.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525344"/>
            <a:ext cx="1512168" cy="2880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Слайд №4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-SPU\Pictures\1603847666_56-p-golubie-foni-dlya-prezentatsii-powerpoint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0" y="-5730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590465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	</a:t>
            </a:r>
            <a:r>
              <a:rPr lang="ru-RU" sz="3100" b="1" dirty="0" smtClean="0"/>
              <a:t>Количество лифтов запланированных в Самарской области в 2022 и 2023 годах на замену.</a:t>
            </a:r>
            <a:br>
              <a:rPr lang="ru-RU" sz="3100" b="1" dirty="0" smtClean="0"/>
            </a:br>
            <a:r>
              <a:rPr lang="ru-RU" sz="1800" dirty="0" smtClean="0"/>
              <a:t>- Региональным оператором Самарской области «Фонд капитального ремонта» </a:t>
            </a:r>
            <a:r>
              <a:rPr lang="ru-RU" sz="1800" b="1" dirty="0" smtClean="0"/>
              <a:t>в 2022 году</a:t>
            </a:r>
            <a:r>
              <a:rPr lang="ru-RU" sz="1800" dirty="0" smtClean="0"/>
              <a:t> запланировано – </a:t>
            </a:r>
            <a:r>
              <a:rPr lang="ru-RU" sz="1800" b="1" dirty="0" smtClean="0"/>
              <a:t>180 лифтов по 46 адресам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За счет средств бюджета Самарской области запланировано </a:t>
            </a:r>
            <a:r>
              <a:rPr lang="ru-RU" sz="1800" b="1" dirty="0" smtClean="0"/>
              <a:t>в 2022 – 2023 год – 989 лифтов по 303-ем адресам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Также </a:t>
            </a:r>
            <a:r>
              <a:rPr lang="ru-RU" sz="1800" dirty="0"/>
              <a:t>замена лифтового оборудования осуществляется и за счет собственных средств жильцов и организаций.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3100" b="1" dirty="0"/>
              <a:t>Количество введенных лифтов в 2022 </a:t>
            </a:r>
            <a:r>
              <a:rPr lang="ru-RU" sz="3100" b="1" dirty="0" smtClean="0"/>
              <a:t>году.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1800" b="1" dirty="0" smtClean="0"/>
              <a:t>-  251 лифт </a:t>
            </a:r>
            <a:r>
              <a:rPr lang="ru-RU" sz="1800" dirty="0" smtClean="0"/>
              <a:t>в жилых многоквартирных домах;</a:t>
            </a:r>
            <a:br>
              <a:rPr lang="ru-RU" sz="1800" dirty="0" smtClean="0"/>
            </a:br>
            <a:r>
              <a:rPr lang="ru-RU" sz="1800" b="1" dirty="0" smtClean="0"/>
              <a:t>- 6 лифтов </a:t>
            </a:r>
            <a:r>
              <a:rPr lang="ru-RU" sz="1800" dirty="0" smtClean="0"/>
              <a:t>в коммерческих организациях;</a:t>
            </a:r>
            <a:br>
              <a:rPr lang="ru-RU" sz="1800" dirty="0" smtClean="0"/>
            </a:br>
            <a:r>
              <a:rPr lang="ru-RU" sz="1800" b="1" dirty="0" smtClean="0"/>
              <a:t>- 7 лифтов </a:t>
            </a:r>
            <a:r>
              <a:rPr lang="ru-RU" sz="1800" dirty="0" smtClean="0"/>
              <a:t>в государственных бюджетных учреждений здравоохранения.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3100" b="1" dirty="0"/>
              <a:t>Количество введенных лифтов в </a:t>
            </a:r>
            <a:r>
              <a:rPr lang="ru-RU" sz="3100" b="1" dirty="0" smtClean="0"/>
              <a:t>2023 </a:t>
            </a:r>
            <a:r>
              <a:rPr lang="ru-RU" sz="3100" b="1" dirty="0"/>
              <a:t>году.</a:t>
            </a:r>
            <a:br>
              <a:rPr lang="ru-RU" sz="3100" b="1" dirty="0"/>
            </a:br>
            <a:r>
              <a:rPr lang="ru-RU" sz="1800" b="1" dirty="0"/>
              <a:t>- 196 лифтов </a:t>
            </a:r>
            <a:r>
              <a:rPr lang="ru-RU" sz="1800" dirty="0"/>
              <a:t>в жилых многоквартирных домах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b="1" dirty="0"/>
              <a:t>- </a:t>
            </a:r>
            <a:r>
              <a:rPr lang="ru-RU" sz="1800" b="1" dirty="0" smtClean="0"/>
              <a:t>1 лифт </a:t>
            </a:r>
            <a:r>
              <a:rPr lang="ru-RU" sz="1800" dirty="0"/>
              <a:t>в государственных бюджетных учреждений здравоохранения.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3100" b="1" dirty="0"/>
              <a:t>Количество </a:t>
            </a:r>
            <a:r>
              <a:rPr lang="ru-RU" sz="3100" b="1" dirty="0" smtClean="0"/>
              <a:t>отказов о вводе </a:t>
            </a:r>
            <a:r>
              <a:rPr lang="ru-RU" sz="3100" b="1" dirty="0"/>
              <a:t>лифтов в 2023 году.</a:t>
            </a:r>
            <a:br>
              <a:rPr lang="ru-RU" sz="3100" b="1" dirty="0"/>
            </a:br>
            <a:r>
              <a:rPr lang="ru-RU" sz="1800" b="1" dirty="0"/>
              <a:t>- </a:t>
            </a:r>
            <a:r>
              <a:rPr lang="ru-RU" sz="1800" b="1" dirty="0" smtClean="0"/>
              <a:t>5 </a:t>
            </a:r>
            <a:r>
              <a:rPr lang="ru-RU" sz="1800" b="1" dirty="0"/>
              <a:t>лифтов </a:t>
            </a:r>
            <a:r>
              <a:rPr lang="ru-RU" sz="1800" dirty="0"/>
              <a:t>в жилых многоквартирных домах;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525344"/>
            <a:ext cx="1368152" cy="3326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Слайд №5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SPU\Pictures\1603847666_56-p-golubie-foni-dlya-prezentatsii-powerpoint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590465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Дополнительно </a:t>
            </a:r>
            <a:r>
              <a:rPr lang="ru-RU" sz="2000" dirty="0"/>
              <a:t>сообщаем, что в связи с принятием </a:t>
            </a:r>
            <a:r>
              <a:rPr lang="ru-RU" sz="2000" b="1" dirty="0"/>
              <a:t>постановления Правительства Российской Федерации от 30 ноября 2022 г. № 2166 </a:t>
            </a:r>
            <a:br>
              <a:rPr lang="ru-RU" sz="2000" b="1" dirty="0"/>
            </a:br>
            <a:r>
              <a:rPr lang="ru-RU" sz="2000" b="1" dirty="0"/>
              <a:t>«О внесении изменений в Правила №743»,</a:t>
            </a:r>
            <a:r>
              <a:rPr lang="ru-RU" sz="2000" dirty="0"/>
              <a:t> вступающего в силу </a:t>
            </a:r>
            <a:br>
              <a:rPr lang="ru-RU" sz="2000" dirty="0"/>
            </a:br>
            <a:r>
              <a:rPr lang="ru-RU" sz="2000" dirty="0"/>
              <a:t>с 1 марта 2023 г. решение о вводе объекта в эксплуатацию, с 1 марта 2023 года будет приниматься владельцем объекта при условии выполнения требований пункта 4 Правил №743 и на основании документов, предусмотренных пунктом 9 Правил №743. Указанное решение оформляется актом ввода объекта в эксплуатацию, при этом владелец объекта направляет уведомление о вводе объекта в эксплуатацию в 10-дневный срок со дня принятия им решения о вводе объекта в эксплуатацию в Федеральную службу по экологическому, технологическому и атомному надзору. В целях подготовки указанного решения владелец объекта вправе привлекать специализированные организации.</a:t>
            </a:r>
            <a:br>
              <a:rPr lang="ru-RU" sz="2000" dirty="0"/>
            </a:br>
            <a:r>
              <a:rPr lang="ru-RU" sz="2000" dirty="0" smtClean="0"/>
              <a:t>	</a:t>
            </a:r>
            <a:br>
              <a:rPr lang="ru-RU" sz="2000" dirty="0" smtClean="0"/>
            </a:br>
            <a:r>
              <a:rPr lang="ru-RU" sz="2000" dirty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основании вышеизложенного у </a:t>
            </a:r>
            <a:r>
              <a:rPr lang="ru-RU" sz="2000" dirty="0" err="1"/>
              <a:t>Ростехнадзора</a:t>
            </a:r>
            <a:r>
              <a:rPr lang="ru-RU" sz="2000" dirty="0"/>
              <a:t> с </a:t>
            </a:r>
            <a:r>
              <a:rPr lang="ru-RU" sz="2000" b="1" dirty="0"/>
              <a:t>1 марта 2023 </a:t>
            </a:r>
            <a:r>
              <a:rPr lang="ru-RU" sz="2000" dirty="0"/>
              <a:t>года </a:t>
            </a:r>
            <a:r>
              <a:rPr lang="ru-RU" sz="2000" dirty="0" smtClean="0"/>
              <a:t>отсутствуют </a:t>
            </a:r>
            <a:r>
              <a:rPr lang="ru-RU" sz="2000" dirty="0"/>
              <a:t>основания осуществлять ввод объектов в эксплуатацию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453336"/>
            <a:ext cx="1440160" cy="28803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Слайд №6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1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AMRTNOBMEN\Shared Folder\Обмен\1. САМАРА\10. Самарский региональный отдел КН и ПС\Горбунов С.Н\от Бородулина Д.С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" y="-7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64096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608" y="548680"/>
            <a:ext cx="8568952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453336"/>
            <a:ext cx="1440160" cy="364336"/>
          </a:xfrm>
        </p:spPr>
        <p:txBody>
          <a:bodyPr>
            <a:normAutofit/>
          </a:bodyPr>
          <a:lstStyle/>
          <a:p>
            <a:r>
              <a:rPr lang="ru-RU" dirty="0" smtClean="0"/>
              <a:t>Слайд №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55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Средне-Поволжское управление</vt:lpstr>
      <vt:lpstr>Актуальные вопросы в области предоставления государственной услуги по вводу в эксплуатацию лифтов  в 2022 и 2023 годах</vt:lpstr>
      <vt:lpstr>Средне-Поволжское управление предоставляет государственную услугу по вводу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метрополитенах.</vt:lpstr>
      <vt:lpstr>Сроки предоставления государственной услуги. -    Проведение контрольного осмотра объекта, оформление решения  о вводе объекта в эксплуатацию актом ввода объекта в эксплуатацию  (с направлением одного экземпляра акта заявителю) осуществляются в срок, не превышающий 15 рабочих дней со дня регистрации поступившего  от заявителя уведомления о вводе объекта в эксплуатацию. -        В случае оформления по итогам проведенного контрольного осмотра объекта акта контрольного осмотра, содержащего заключение  о невозможности ввода объекта в эксплуатацию, после устранения выявленных нарушений контрольный осмотр объекта проводится  на основании повторно направленного в территориальный орган Ростехнадзора уведомления о вводе объекта в эксплуатацию в соответствии  с требованиями Регламента.</vt:lpstr>
      <vt:lpstr> Количество лифтов запланированных в Самарской области в 2022 и 2023 годах на замену. - Региональным оператором Самарской области «Фонд капитального ремонта» в 2022 году запланировано – 180 лифтов по 46 адресам; - За счет средств бюджета Самарской области запланировано в 2022 – 2023 год – 989 лифтов по 303-ем адресам; - Также замена лифтового оборудования осуществляется и за счет собственных средств жильцов и организаций.    Количество введенных лифтов в 2022 году. -  251 лифт в жилых многоквартирных домах; - 6 лифтов в коммерческих организациях; - 7 лифтов в государственных бюджетных учреждений здравоохранения.  Количество введенных лифтов в 2023 году. - 196 лифтов в жилых многоквартирных домах; - 1 лифт в государственных бюджетных учреждений здравоохранения.  Количество отказов о вводе лифтов в 2023 году. - 5 лифтов в жилых многоквартирных домах;  </vt:lpstr>
      <vt:lpstr> Дополнительно сообщаем, что в связи с принятием постановления Правительства Российской Федерации от 30 ноября 2022 г. № 2166  «О внесении изменений в Правила №743», вступающего в силу  с 1 марта 2023 г. решение о вводе объекта в эксплуатацию, с 1 марта 2023 года будет приниматься владельцем объекта при условии выполнения требований пункта 4 Правил №743 и на основании документов, предусмотренных пунктом 9 Правил №743. Указанное решение оформляется актом ввода объекта в эксплуатацию, при этом владелец объекта направляет уведомление о вводе объекта в эксплуатацию в 10-дневный срок со дня принятия им решения о вводе объекта в эксплуатацию в Федеральную службу по экологическому, технологическому и атомному надзору. В целях подготовки указанного решения владелец объекта вправе привлекать специализированные организации.    На основании вышеизложенного у Ростехнадзора с 1 марта 2023 года отсутствуют основания осуществлять ввод объектов в эксплуатацию.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Средне-Поволжское управление</dc:title>
  <dc:creator>User-SPU</dc:creator>
  <cp:lastModifiedBy>User205</cp:lastModifiedBy>
  <cp:revision>14</cp:revision>
  <dcterms:created xsi:type="dcterms:W3CDTF">2023-02-14T07:46:37Z</dcterms:created>
  <dcterms:modified xsi:type="dcterms:W3CDTF">2023-02-14T12:22:30Z</dcterms:modified>
</cp:coreProperties>
</file>